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5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88" autoAdjust="0"/>
    <p:restoredTop sz="94676" autoAdjust="0"/>
  </p:normalViewPr>
  <p:slideViewPr>
    <p:cSldViewPr>
      <p:cViewPr varScale="1">
        <p:scale>
          <a:sx n="116" d="100"/>
          <a:sy n="116" d="100"/>
        </p:scale>
        <p:origin x="2178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1FCD0-32F8-48C5-83BA-914E7FD43254}" type="datetimeFigureOut">
              <a:rPr lang="fr-FR" smtClean="0"/>
              <a:t>10/09/2020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7F03F-7084-49A1-9048-8251D29CBEB0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2032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1FCD0-32F8-48C5-83BA-914E7FD43254}" type="datetimeFigureOut">
              <a:rPr lang="fr-FR" smtClean="0"/>
              <a:t>10/09/2020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7F03F-7084-49A1-9048-8251D29CBEB0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74803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1FCD0-32F8-48C5-83BA-914E7FD43254}" type="datetimeFigureOut">
              <a:rPr lang="fr-FR" smtClean="0"/>
              <a:t>10/09/2020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7F03F-7084-49A1-9048-8251D29CBEB0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45605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1FCD0-32F8-48C5-83BA-914E7FD43254}" type="datetimeFigureOut">
              <a:rPr lang="fr-FR" smtClean="0"/>
              <a:t>10/09/2020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7F03F-7084-49A1-9048-8251D29CBEB0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12973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1FCD0-32F8-48C5-83BA-914E7FD43254}" type="datetimeFigureOut">
              <a:rPr lang="fr-FR" smtClean="0"/>
              <a:t>10/09/2020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7F03F-7084-49A1-9048-8251D29CBEB0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43598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1FCD0-32F8-48C5-83BA-914E7FD43254}" type="datetimeFigureOut">
              <a:rPr lang="fr-FR" smtClean="0"/>
              <a:t>10/09/2020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7F03F-7084-49A1-9048-8251D29CBEB0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08410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1FCD0-32F8-48C5-83BA-914E7FD43254}" type="datetimeFigureOut">
              <a:rPr lang="fr-FR" smtClean="0"/>
              <a:t>10/09/2020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7F03F-7084-49A1-9048-8251D29CBEB0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72879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1FCD0-32F8-48C5-83BA-914E7FD43254}" type="datetimeFigureOut">
              <a:rPr lang="fr-FR" smtClean="0"/>
              <a:t>10/09/2020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7F03F-7084-49A1-9048-8251D29CBEB0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16095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1FCD0-32F8-48C5-83BA-914E7FD43254}" type="datetimeFigureOut">
              <a:rPr lang="fr-FR" smtClean="0"/>
              <a:t>10/09/2020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7F03F-7084-49A1-9048-8251D29CBEB0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98215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1FCD0-32F8-48C5-83BA-914E7FD43254}" type="datetimeFigureOut">
              <a:rPr lang="fr-FR" smtClean="0"/>
              <a:t>10/09/2020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7F03F-7084-49A1-9048-8251D29CBEB0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86093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1FCD0-32F8-48C5-83BA-914E7FD43254}" type="datetimeFigureOut">
              <a:rPr lang="fr-FR" smtClean="0"/>
              <a:t>10/09/2020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7F03F-7084-49A1-9048-8251D29CBEB0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74487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1FCD0-32F8-48C5-83BA-914E7FD43254}" type="datetimeFigureOut">
              <a:rPr lang="fr-FR" smtClean="0"/>
              <a:t>10/09/2020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F7F03F-7084-49A1-9048-8251D29CBEB0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86253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420" y="5507625"/>
            <a:ext cx="1527205" cy="1025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/>
        </p:nvSpPr>
        <p:spPr>
          <a:xfrm>
            <a:off x="62611" y="404663"/>
            <a:ext cx="9006543" cy="6392951"/>
          </a:xfrm>
          <a:prstGeom prst="rect">
            <a:avLst/>
          </a:prstGeom>
          <a:noFill/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76138" y="1604652"/>
            <a:ext cx="9793088" cy="53681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800" dirty="0" smtClean="0">
              <a:latin typeface="Arial Black" panose="020B0A04020102020204" pitchFamily="34" charset="0"/>
            </a:endParaRPr>
          </a:p>
          <a:p>
            <a:r>
              <a:rPr lang="fr-FR" sz="3200" dirty="0" smtClean="0">
                <a:latin typeface="Arial Black" panose="020B0A04020102020204" pitchFamily="34" charset="0"/>
              </a:rPr>
              <a:t>85</a:t>
            </a:r>
            <a:r>
              <a:rPr lang="fr-FR" sz="2400" dirty="0" smtClean="0"/>
              <a:t>%   </a:t>
            </a:r>
            <a:r>
              <a:rPr lang="fr-FR" sz="2800" b="1" dirty="0" smtClean="0"/>
              <a:t>Lisez</a:t>
            </a:r>
            <a:r>
              <a:rPr lang="fr-FR" sz="2800" b="1" dirty="0" smtClean="0">
                <a:latin typeface="Café Françoise" panose="02000500000000000000" pitchFamily="2" charset="0"/>
              </a:rPr>
              <a:t> </a:t>
            </a:r>
            <a:r>
              <a:rPr lang="fr-FR" sz="2000" b="1" dirty="0" smtClean="0">
                <a:latin typeface="Café Françoise" panose="02000500000000000000" pitchFamily="2" charset="0"/>
              </a:rPr>
              <a:t> </a:t>
            </a:r>
            <a:r>
              <a:rPr lang="fr-FR" sz="2000" dirty="0" smtClean="0">
                <a:latin typeface="+mj-lt"/>
              </a:rPr>
              <a:t>le</a:t>
            </a:r>
            <a:r>
              <a:rPr lang="fr-FR" sz="2000" dirty="0" smtClean="0">
                <a:latin typeface="Café Françoise" panose="02000500000000000000" pitchFamily="2" charset="0"/>
              </a:rPr>
              <a:t> </a:t>
            </a:r>
            <a:r>
              <a:rPr lang="fr-FR" sz="2000" dirty="0" smtClean="0">
                <a:latin typeface="Calibri" panose="020F0502020204030204" pitchFamily="34" charset="0"/>
              </a:rPr>
              <a:t>Mag</a:t>
            </a:r>
            <a:r>
              <a:rPr lang="fr-FR" sz="2000" dirty="0" smtClean="0"/>
              <a:t> </a:t>
            </a:r>
            <a:r>
              <a:rPr lang="fr-FR" sz="2000" dirty="0"/>
              <a:t> </a:t>
            </a:r>
            <a:r>
              <a:rPr lang="fr-FR" sz="2000" dirty="0" smtClean="0"/>
              <a:t>                  </a:t>
            </a:r>
            <a:r>
              <a:rPr lang="fr-FR" sz="2000" b="1" dirty="0" smtClean="0"/>
              <a:t>et  </a:t>
            </a:r>
            <a:r>
              <a:rPr lang="fr-FR" sz="2000" dirty="0" smtClean="0">
                <a:latin typeface="+mj-lt"/>
              </a:rPr>
              <a:t>l’Express</a:t>
            </a:r>
          </a:p>
          <a:p>
            <a:endParaRPr lang="fr-FR" sz="800" dirty="0" smtClean="0"/>
          </a:p>
          <a:p>
            <a:endParaRPr lang="fr-FR" sz="800" dirty="0"/>
          </a:p>
          <a:p>
            <a:pPr>
              <a:lnSpc>
                <a:spcPts val="3500"/>
              </a:lnSpc>
            </a:pPr>
            <a:r>
              <a:rPr lang="fr-FR" sz="3200" b="1" dirty="0" smtClean="0">
                <a:latin typeface="Arial Black" panose="020B0A04020102020204" pitchFamily="34" charset="0"/>
              </a:rPr>
              <a:t>56</a:t>
            </a:r>
            <a:r>
              <a:rPr lang="fr-FR" sz="2400" dirty="0" smtClean="0"/>
              <a:t>%  </a:t>
            </a:r>
            <a:r>
              <a:rPr lang="fr-FR" sz="2000" dirty="0" smtClean="0"/>
              <a:t>êtes </a:t>
            </a:r>
            <a:r>
              <a:rPr lang="fr-FR" sz="2000" b="1" dirty="0" smtClean="0"/>
              <a:t>attaché</a:t>
            </a:r>
            <a:r>
              <a:rPr lang="fr-FR" sz="2000" dirty="0" smtClean="0"/>
              <a:t> au </a:t>
            </a:r>
            <a:r>
              <a:rPr lang="fr-FR" sz="2800" b="1" dirty="0" smtClean="0"/>
              <a:t>format papier</a:t>
            </a:r>
            <a:r>
              <a:rPr lang="fr-FR" sz="3200" b="1" dirty="0" smtClean="0"/>
              <a:t> </a:t>
            </a:r>
            <a:r>
              <a:rPr lang="fr-FR" sz="2000" dirty="0" smtClean="0"/>
              <a:t>dans votre boite aux lettres</a:t>
            </a:r>
          </a:p>
          <a:p>
            <a:pPr>
              <a:lnSpc>
                <a:spcPts val="3500"/>
              </a:lnSpc>
            </a:pPr>
            <a:r>
              <a:rPr lang="fr-FR" sz="2400" dirty="0" smtClean="0"/>
              <a:t>               </a:t>
            </a:r>
            <a:r>
              <a:rPr lang="fr-FR" sz="2000" dirty="0" smtClean="0"/>
              <a:t>Mais vous êtes </a:t>
            </a:r>
            <a:r>
              <a:rPr lang="fr-FR" sz="3600" b="1" dirty="0" smtClean="0"/>
              <a:t>60</a:t>
            </a:r>
            <a:r>
              <a:rPr lang="fr-FR" sz="2400" dirty="0" smtClean="0"/>
              <a:t>% à </a:t>
            </a:r>
            <a:r>
              <a:rPr lang="fr-FR" sz="2400" b="1" dirty="0" smtClean="0"/>
              <a:t>vouloir une </a:t>
            </a:r>
            <a:r>
              <a:rPr lang="fr-FR" sz="2800" b="1" dirty="0" smtClean="0"/>
              <a:t>version numérique</a:t>
            </a:r>
          </a:p>
          <a:p>
            <a:r>
              <a:rPr lang="fr-FR" sz="2800" b="1" dirty="0" smtClean="0">
                <a:latin typeface="Arial Black" panose="020B0A04020102020204" pitchFamily="34" charset="0"/>
              </a:rPr>
              <a:t>67</a:t>
            </a:r>
            <a:r>
              <a:rPr lang="fr-FR" sz="2400" dirty="0" smtClean="0"/>
              <a:t>%</a:t>
            </a:r>
            <a:r>
              <a:rPr lang="fr-FR" sz="3200" b="1" dirty="0" smtClean="0"/>
              <a:t> </a:t>
            </a:r>
            <a:r>
              <a:rPr lang="fr-FR" sz="2400" b="1" dirty="0" smtClean="0"/>
              <a:t>Abonnés </a:t>
            </a:r>
            <a:r>
              <a:rPr lang="fr-FR" sz="2400" dirty="0" smtClean="0"/>
              <a:t>à la page</a:t>
            </a:r>
            <a:r>
              <a:rPr lang="fr-FR" sz="2400" b="1" dirty="0" smtClean="0"/>
              <a:t> Facebook</a:t>
            </a:r>
          </a:p>
          <a:p>
            <a:pPr defTabSz="341313"/>
            <a:endParaRPr lang="fr-FR" sz="800" b="1" dirty="0" smtClean="0"/>
          </a:p>
          <a:p>
            <a:pPr defTabSz="341313"/>
            <a:r>
              <a:rPr lang="fr-FR" sz="3200" b="1" dirty="0" smtClean="0"/>
              <a:t>Sujets plébiscités:  	 </a:t>
            </a:r>
          </a:p>
          <a:p>
            <a:pPr marL="1077913" indent="-171450" defTabSz="341313">
              <a:lnSpc>
                <a:spcPts val="1900"/>
              </a:lnSpc>
              <a:buFontTx/>
              <a:buChar char="-"/>
            </a:pPr>
            <a:r>
              <a:rPr lang="fr-FR" sz="2000" b="1" dirty="0" smtClean="0"/>
              <a:t>Infos </a:t>
            </a:r>
            <a:r>
              <a:rPr lang="fr-FR" sz="2000" b="1" dirty="0"/>
              <a:t>pratiques  </a:t>
            </a:r>
            <a:r>
              <a:rPr lang="fr-FR" sz="2000" dirty="0"/>
              <a:t>pour tendre vers l</a:t>
            </a:r>
            <a:r>
              <a:rPr lang="fr-FR" sz="2000" b="1" dirty="0"/>
              <a:t>’éco-responsabilité</a:t>
            </a:r>
            <a:r>
              <a:rPr lang="fr-FR" sz="2000" dirty="0"/>
              <a:t> </a:t>
            </a:r>
            <a:endParaRPr lang="fr-FR" sz="2000" dirty="0" smtClean="0"/>
          </a:p>
          <a:p>
            <a:pPr marL="1077913" indent="-171450" defTabSz="341313">
              <a:lnSpc>
                <a:spcPts val="1900"/>
              </a:lnSpc>
              <a:buFontTx/>
              <a:buChar char="-"/>
            </a:pPr>
            <a:r>
              <a:rPr lang="fr-FR" sz="2000" b="1" dirty="0" smtClean="0"/>
              <a:t>Actualité sur le service public </a:t>
            </a:r>
          </a:p>
          <a:p>
            <a:pPr marL="1077913" indent="-171450" defTabSz="341313">
              <a:lnSpc>
                <a:spcPts val="1900"/>
              </a:lnSpc>
              <a:buFontTx/>
              <a:buChar char="-"/>
            </a:pPr>
            <a:r>
              <a:rPr lang="fr-FR" sz="2000" b="1" dirty="0" smtClean="0"/>
              <a:t>Actions menées par la municipalité</a:t>
            </a:r>
            <a:endParaRPr lang="fr-FR" sz="2000" dirty="0"/>
          </a:p>
          <a:p>
            <a:pPr marL="1077913" indent="-171450" defTabSz="341313">
              <a:lnSpc>
                <a:spcPts val="1900"/>
              </a:lnSpc>
              <a:buFontTx/>
              <a:buChar char="-"/>
            </a:pPr>
            <a:r>
              <a:rPr lang="fr-FR" sz="2000" b="1" dirty="0"/>
              <a:t>Suivi des travaux </a:t>
            </a:r>
            <a:endParaRPr lang="fr-FR" sz="400" b="1" dirty="0"/>
          </a:p>
          <a:p>
            <a:pPr marL="1077913" indent="-171450" defTabSz="341313">
              <a:lnSpc>
                <a:spcPts val="1900"/>
              </a:lnSpc>
              <a:buFontTx/>
              <a:buChar char="-"/>
            </a:pPr>
            <a:r>
              <a:rPr lang="fr-FR" b="1" dirty="0" smtClean="0"/>
              <a:t>Agenda des activités et festivités</a:t>
            </a:r>
          </a:p>
          <a:p>
            <a:pPr marL="1077913" indent="-171450" defTabSz="341313">
              <a:lnSpc>
                <a:spcPts val="1900"/>
              </a:lnSpc>
              <a:buFontTx/>
              <a:buChar char="-"/>
            </a:pPr>
            <a:r>
              <a:rPr lang="fr-FR" b="1" dirty="0" smtClean="0"/>
              <a:t>Reportage sur nos associations </a:t>
            </a:r>
          </a:p>
          <a:p>
            <a:pPr marL="1077913" indent="-171450" defTabSz="341313">
              <a:lnSpc>
                <a:spcPts val="1900"/>
              </a:lnSpc>
              <a:buFontTx/>
              <a:buChar char="-"/>
            </a:pPr>
            <a:r>
              <a:rPr lang="fr-FR" dirty="0" smtClean="0"/>
              <a:t>Portraits de Carignanais ou d’agent de la mairie </a:t>
            </a:r>
          </a:p>
          <a:p>
            <a:pPr marL="342900" indent="-342900" defTabSz="341313">
              <a:buFontTx/>
              <a:buChar char="-"/>
            </a:pPr>
            <a:endParaRPr lang="fr-FR" sz="2000" b="1" dirty="0" smtClean="0"/>
          </a:p>
          <a:p>
            <a:endParaRPr lang="fr-FR" sz="2400" dirty="0" smtClean="0"/>
          </a:p>
        </p:txBody>
      </p:sp>
      <p:sp>
        <p:nvSpPr>
          <p:cNvPr id="5" name="ZoneTexte 4"/>
          <p:cNvSpPr txBox="1"/>
          <p:nvPr/>
        </p:nvSpPr>
        <p:spPr>
          <a:xfrm>
            <a:off x="425287" y="116632"/>
            <a:ext cx="8179161" cy="861774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2800" b="1" dirty="0" smtClean="0">
                <a:solidFill>
                  <a:schemeClr val="accent5">
                    <a:lumMod val="75000"/>
                  </a:schemeClr>
                </a:solidFill>
              </a:rPr>
              <a:t>VOTRE AVIS SUR LES OUTILS </a:t>
            </a:r>
          </a:p>
          <a:p>
            <a:r>
              <a:rPr lang="fr-FR" sz="2800" b="1" dirty="0" smtClean="0">
                <a:solidFill>
                  <a:schemeClr val="accent5">
                    <a:lumMod val="75000"/>
                  </a:schemeClr>
                </a:solidFill>
              </a:rPr>
              <a:t>                                             DE COMMUNICATION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7502" y="906825"/>
            <a:ext cx="7416825" cy="579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1900"/>
              </a:lnSpc>
            </a:pPr>
            <a:r>
              <a:rPr lang="fr-FR" sz="1200" dirty="0">
                <a:solidFill>
                  <a:srgbClr val="202124"/>
                </a:solidFill>
                <a:latin typeface="Roboto"/>
              </a:rPr>
              <a:t>Pour </a:t>
            </a:r>
            <a:r>
              <a:rPr lang="fr-FR" sz="1200" b="1" dirty="0">
                <a:solidFill>
                  <a:srgbClr val="202124"/>
                </a:solidFill>
                <a:latin typeface="Roboto"/>
              </a:rPr>
              <a:t>agir efficacement et </a:t>
            </a:r>
            <a:r>
              <a:rPr lang="fr-FR" sz="1200" b="1" dirty="0" smtClean="0">
                <a:solidFill>
                  <a:srgbClr val="202124"/>
                </a:solidFill>
                <a:latin typeface="Roboto"/>
              </a:rPr>
              <a:t>vous redonner </a:t>
            </a:r>
            <a:r>
              <a:rPr lang="fr-FR" sz="1200" b="1" dirty="0">
                <a:solidFill>
                  <a:srgbClr val="202124"/>
                </a:solidFill>
                <a:latin typeface="Roboto"/>
              </a:rPr>
              <a:t>la </a:t>
            </a:r>
            <a:r>
              <a:rPr lang="fr-FR" sz="1200" b="1" dirty="0" smtClean="0">
                <a:solidFill>
                  <a:srgbClr val="202124"/>
                </a:solidFill>
                <a:latin typeface="Roboto"/>
              </a:rPr>
              <a:t>parole, </a:t>
            </a:r>
            <a:r>
              <a:rPr lang="fr-FR" sz="1200" dirty="0">
                <a:solidFill>
                  <a:srgbClr val="202124"/>
                </a:solidFill>
                <a:latin typeface="Roboto"/>
              </a:rPr>
              <a:t>l’équipe municipale souhaite repenser ses outils de communication</a:t>
            </a:r>
            <a:r>
              <a:rPr lang="fr-FR" sz="1200" dirty="0" smtClean="0">
                <a:solidFill>
                  <a:srgbClr val="202124"/>
                </a:solidFill>
                <a:latin typeface="Roboto"/>
              </a:rPr>
              <a:t>. Pour répondre </a:t>
            </a:r>
            <a:r>
              <a:rPr lang="fr-FR" sz="1200" b="1" dirty="0">
                <a:solidFill>
                  <a:srgbClr val="202124"/>
                </a:solidFill>
                <a:latin typeface="Roboto"/>
              </a:rPr>
              <a:t>nous vous avons donnons la parole au travers d’un questionnaire.</a:t>
            </a:r>
            <a:endParaRPr lang="fr-FR" sz="1200" b="1" dirty="0">
              <a:solidFill>
                <a:prstClr val="black"/>
              </a:solidFill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79" t="3002" b="4957"/>
          <a:stretch/>
        </p:blipFill>
        <p:spPr>
          <a:xfrm>
            <a:off x="7524118" y="14829"/>
            <a:ext cx="1293545" cy="136815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54810" y="6290156"/>
            <a:ext cx="91519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2000" b="1" dirty="0">
                <a:solidFill>
                  <a:prstClr val="black"/>
                </a:solidFill>
              </a:rPr>
              <a:t>Ce que vous voulez retrouver</a:t>
            </a:r>
            <a:r>
              <a:rPr lang="fr-FR" sz="2000" dirty="0">
                <a:solidFill>
                  <a:prstClr val="black"/>
                </a:solidFill>
              </a:rPr>
              <a:t> </a:t>
            </a:r>
            <a:r>
              <a:rPr lang="fr-FR" sz="2000" b="1" dirty="0">
                <a:solidFill>
                  <a:prstClr val="black"/>
                </a:solidFill>
              </a:rPr>
              <a:t>dans</a:t>
            </a:r>
            <a:r>
              <a:rPr lang="fr-FR" sz="2000" dirty="0">
                <a:solidFill>
                  <a:prstClr val="black"/>
                </a:solidFill>
              </a:rPr>
              <a:t> </a:t>
            </a:r>
            <a:r>
              <a:rPr lang="fr-FR" sz="2000" b="1" dirty="0">
                <a:solidFill>
                  <a:prstClr val="black"/>
                </a:solidFill>
              </a:rPr>
              <a:t>les outils de communication: </a:t>
            </a:r>
            <a:r>
              <a:rPr lang="fr-FR" sz="2800" b="1" dirty="0">
                <a:solidFill>
                  <a:prstClr val="black"/>
                </a:solidFill>
              </a:rPr>
              <a:t>Convivialité</a:t>
            </a:r>
            <a:endParaRPr lang="fr-FR" sz="2800" b="1" dirty="0">
              <a:solidFill>
                <a:prstClr val="black"/>
              </a:solidFill>
              <a:cs typeface="MV Boli" panose="02000500030200090000" pitchFamily="2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5747" y="1486471"/>
            <a:ext cx="721779" cy="960252"/>
          </a:xfrm>
          <a:prstGeom prst="rect">
            <a:avLst/>
          </a:prstGeom>
          <a:noFill/>
          <a:ln>
            <a:noFill/>
          </a:ln>
          <a:effectLst>
            <a:softEdge rad="127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0962" y="1497137"/>
            <a:ext cx="635174" cy="9495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riangle isocèle 6"/>
          <p:cNvSpPr/>
          <p:nvPr/>
        </p:nvSpPr>
        <p:spPr>
          <a:xfrm rot="10800000">
            <a:off x="543642" y="4568966"/>
            <a:ext cx="504057" cy="1721190"/>
          </a:xfrm>
          <a:prstGeom prst="triangle">
            <a:avLst>
              <a:gd name="adj" fmla="val 51997"/>
            </a:avLst>
          </a:prstGeom>
          <a:gradFill flip="none" rotWithShape="1">
            <a:gsLst>
              <a:gs pos="99000">
                <a:schemeClr val="accent5">
                  <a:lumMod val="75000"/>
                </a:schemeClr>
              </a:gs>
              <a:gs pos="62000">
                <a:schemeClr val="accent1">
                  <a:tint val="44500"/>
                  <a:satMod val="160000"/>
                </a:schemeClr>
              </a:gs>
              <a:gs pos="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26777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2611" y="404664"/>
            <a:ext cx="9006543" cy="6264696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0080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35496" y="1484784"/>
            <a:ext cx="9577064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>
                <a:latin typeface="Arial Black" panose="020B0A04020102020204" pitchFamily="34" charset="0"/>
              </a:rPr>
              <a:t> </a:t>
            </a:r>
            <a:r>
              <a:rPr lang="fr-FR" sz="3600" dirty="0" smtClean="0">
                <a:latin typeface="Arial Black" panose="020B0A04020102020204" pitchFamily="34" charset="0"/>
              </a:rPr>
              <a:t>50</a:t>
            </a:r>
            <a:r>
              <a:rPr lang="fr-FR" sz="2400" dirty="0" smtClean="0"/>
              <a:t>aines </a:t>
            </a:r>
            <a:r>
              <a:rPr lang="fr-FR" sz="2400" b="1" dirty="0" smtClean="0"/>
              <a:t>de </a:t>
            </a:r>
            <a:r>
              <a:rPr lang="fr-FR" sz="2400" b="1" dirty="0"/>
              <a:t>foyers ont manifesté leur intérêt pour participer à </a:t>
            </a:r>
            <a:endParaRPr lang="fr-FR" sz="2400" b="1" dirty="0" smtClean="0"/>
          </a:p>
          <a:p>
            <a:r>
              <a:rPr lang="fr-FR" sz="2400" b="1" dirty="0"/>
              <a:t> </a:t>
            </a:r>
            <a:r>
              <a:rPr lang="fr-FR" sz="2400" b="1" dirty="0" smtClean="0"/>
              <a:t>                      la </a:t>
            </a:r>
            <a:r>
              <a:rPr lang="fr-FR" sz="2400" b="1" dirty="0"/>
              <a:t>création de jardins partagés dans notre </a:t>
            </a:r>
            <a:r>
              <a:rPr lang="fr-FR" sz="2400" b="1" dirty="0" smtClean="0"/>
              <a:t>commune</a:t>
            </a:r>
            <a:endParaRPr lang="fr-FR" dirty="0"/>
          </a:p>
          <a:p>
            <a:endParaRPr lang="fr-FR" b="1" dirty="0" smtClean="0"/>
          </a:p>
          <a:p>
            <a:pPr defTabSz="341313"/>
            <a:r>
              <a:rPr lang="fr-FR" sz="3400" b="1" dirty="0" smtClean="0"/>
              <a:t>  </a:t>
            </a:r>
            <a:r>
              <a:rPr lang="fr-FR" sz="3200" b="1" dirty="0" smtClean="0"/>
              <a:t>Les </a:t>
            </a:r>
            <a:r>
              <a:rPr lang="fr-FR" sz="3200" b="1" dirty="0"/>
              <a:t>motivations les plus citées sont :</a:t>
            </a:r>
          </a:p>
          <a:p>
            <a:pPr defTabSz="342900"/>
            <a:r>
              <a:rPr lang="fr-FR" sz="2000" b="1" dirty="0" smtClean="0"/>
              <a:t>               - </a:t>
            </a:r>
            <a:r>
              <a:rPr lang="fr-FR" sz="2000" b="1" dirty="0"/>
              <a:t>Produire mes propres légumes (80</a:t>
            </a:r>
            <a:r>
              <a:rPr lang="fr-FR" sz="2000" b="1" dirty="0" smtClean="0"/>
              <a:t>%)</a:t>
            </a:r>
          </a:p>
          <a:p>
            <a:pPr defTabSz="342900"/>
            <a:r>
              <a:rPr lang="fr-FR" sz="2000" b="1" dirty="0"/>
              <a:t>	 </a:t>
            </a:r>
            <a:r>
              <a:rPr lang="fr-FR" sz="2000" b="1" dirty="0" smtClean="0"/>
              <a:t>        - Apprendre </a:t>
            </a:r>
            <a:r>
              <a:rPr lang="fr-FR" sz="2000" b="1" dirty="0"/>
              <a:t>des techniques de jardinage (80</a:t>
            </a:r>
            <a:r>
              <a:rPr lang="fr-FR" sz="2000" b="1" dirty="0" smtClean="0"/>
              <a:t>%)</a:t>
            </a:r>
          </a:p>
          <a:p>
            <a:pPr defTabSz="342900"/>
            <a:r>
              <a:rPr lang="fr-FR" sz="2000" b="1" dirty="0" smtClean="0"/>
              <a:t>		</a:t>
            </a:r>
            <a:r>
              <a:rPr lang="fr-FR" sz="2000" b="1" dirty="0"/>
              <a:t> </a:t>
            </a:r>
            <a:r>
              <a:rPr lang="fr-FR" sz="2000" b="1" dirty="0" smtClean="0"/>
              <a:t>  - Partager </a:t>
            </a:r>
            <a:r>
              <a:rPr lang="fr-FR" sz="2000" b="1" dirty="0"/>
              <a:t>ce moment avec mes enfants (60</a:t>
            </a:r>
            <a:r>
              <a:rPr lang="fr-FR" sz="2000" b="1" dirty="0" smtClean="0"/>
              <a:t>%)</a:t>
            </a:r>
          </a:p>
          <a:p>
            <a:pPr defTabSz="342900"/>
            <a:r>
              <a:rPr lang="fr-FR" sz="2000" b="1" dirty="0"/>
              <a:t>	</a:t>
            </a:r>
            <a:r>
              <a:rPr lang="fr-FR" sz="2000" b="1" dirty="0" smtClean="0"/>
              <a:t>	</a:t>
            </a:r>
            <a:r>
              <a:rPr lang="fr-FR" sz="2000" b="1" dirty="0"/>
              <a:t> </a:t>
            </a:r>
            <a:r>
              <a:rPr lang="fr-FR" sz="2000" b="1" dirty="0" smtClean="0"/>
              <a:t>  - Faire </a:t>
            </a:r>
            <a:r>
              <a:rPr lang="fr-FR" sz="2000" b="1" dirty="0"/>
              <a:t>des rencontres (55%)</a:t>
            </a:r>
          </a:p>
          <a:p>
            <a:pPr defTabSz="342900"/>
            <a:r>
              <a:rPr lang="fr-FR" sz="2000" b="1" dirty="0" smtClean="0"/>
              <a:t>		</a:t>
            </a:r>
            <a:r>
              <a:rPr lang="fr-FR" sz="2000" b="1" dirty="0"/>
              <a:t> </a:t>
            </a:r>
            <a:r>
              <a:rPr lang="fr-FR" sz="2000" b="1" dirty="0" smtClean="0"/>
              <a:t>  - Participer </a:t>
            </a:r>
            <a:r>
              <a:rPr lang="fr-FR" sz="2000" b="1" dirty="0"/>
              <a:t>à des ateliers, profiter des animations (49</a:t>
            </a:r>
            <a:r>
              <a:rPr lang="fr-FR" sz="2000" b="1" dirty="0" smtClean="0"/>
              <a:t>%)</a:t>
            </a:r>
          </a:p>
          <a:p>
            <a:pPr defTabSz="342900"/>
            <a:endParaRPr lang="fr-FR" sz="1900" dirty="0" smtClean="0"/>
          </a:p>
          <a:p>
            <a:pPr defTabSz="342900"/>
            <a:endParaRPr lang="fr-FR" sz="1900" dirty="0"/>
          </a:p>
        </p:txBody>
      </p:sp>
      <p:sp>
        <p:nvSpPr>
          <p:cNvPr id="5" name="ZoneTexte 4"/>
          <p:cNvSpPr txBox="1"/>
          <p:nvPr/>
        </p:nvSpPr>
        <p:spPr>
          <a:xfrm>
            <a:off x="224273" y="148474"/>
            <a:ext cx="7695591" cy="861774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2800" b="1" dirty="0" smtClean="0">
                <a:solidFill>
                  <a:srgbClr val="00B050"/>
                </a:solidFill>
              </a:rPr>
              <a:t>RESULTATS DE NOTRE CONSULTATION </a:t>
            </a:r>
          </a:p>
          <a:p>
            <a:r>
              <a:rPr lang="fr-FR" sz="2800" b="1" dirty="0" smtClean="0">
                <a:solidFill>
                  <a:srgbClr val="00B050"/>
                </a:solidFill>
              </a:rPr>
              <a:t>POUR DES JARDINS PARTAGES</a:t>
            </a:r>
            <a:endParaRPr lang="fr-FR" sz="2800" b="1" dirty="0">
              <a:solidFill>
                <a:srgbClr val="00B050"/>
              </a:solidFill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2996952"/>
            <a:ext cx="2771800" cy="1569121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102432"/>
            <a:ext cx="1763688" cy="1145938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83313" y="5085184"/>
            <a:ext cx="8744663" cy="13696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900" dirty="0">
                <a:solidFill>
                  <a:srgbClr val="222222"/>
                </a:solidFill>
                <a:cs typeface="Arial" pitchFamily="34" charset="0"/>
              </a:rPr>
              <a:t>Si </a:t>
            </a:r>
            <a:r>
              <a:rPr lang="fr-FR" altLang="fr-FR" sz="2300" b="1" dirty="0">
                <a:solidFill>
                  <a:srgbClr val="222222"/>
                </a:solidFill>
                <a:cs typeface="Arial" pitchFamily="34" charset="0"/>
              </a:rPr>
              <a:t>vous souhaitez rejoindre l’aventure</a:t>
            </a:r>
            <a:r>
              <a:rPr lang="fr-FR" altLang="fr-FR" sz="1900" dirty="0">
                <a:solidFill>
                  <a:srgbClr val="222222"/>
                </a:solidFill>
                <a:cs typeface="Arial" pitchFamily="34" charset="0"/>
              </a:rPr>
              <a:t>, </a:t>
            </a:r>
            <a:r>
              <a:rPr lang="fr-FR" altLang="fr-FR" dirty="0">
                <a:solidFill>
                  <a:srgbClr val="222222"/>
                </a:solidFill>
                <a:cs typeface="Arial" pitchFamily="34" charset="0"/>
              </a:rPr>
              <a:t>il est encore temps de vous manifester </a:t>
            </a:r>
            <a:r>
              <a:rPr lang="fr-FR" altLang="fr-FR" dirty="0" smtClean="0">
                <a:solidFill>
                  <a:srgbClr val="222222"/>
                </a:solidFill>
                <a:cs typeface="Arial" pitchFamily="34" charset="0"/>
              </a:rPr>
              <a:t>auprès  de </a:t>
            </a:r>
            <a:r>
              <a:rPr lang="fr-FR" altLang="fr-FR" sz="2200" b="1" dirty="0">
                <a:solidFill>
                  <a:srgbClr val="222222"/>
                </a:solidFill>
                <a:cs typeface="Arial" pitchFamily="34" charset="0"/>
              </a:rPr>
              <a:t>Julia Zimmerlich </a:t>
            </a:r>
          </a:p>
          <a:p>
            <a:pPr marL="982663"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b="1" dirty="0" smtClean="0">
                <a:solidFill>
                  <a:srgbClr val="222222"/>
                </a:solidFill>
                <a:cs typeface="Arial" pitchFamily="34" charset="0"/>
              </a:rPr>
              <a:t>Elue </a:t>
            </a:r>
            <a:r>
              <a:rPr lang="fr-FR" altLang="fr-FR" b="1" dirty="0">
                <a:solidFill>
                  <a:srgbClr val="222222"/>
                </a:solidFill>
                <a:cs typeface="Arial" pitchFamily="34" charset="0"/>
              </a:rPr>
              <a:t>déléguée aux transitions écologiques, énergétiques et numérique </a:t>
            </a:r>
            <a:r>
              <a:rPr lang="fr-FR" altLang="fr-FR" b="1" dirty="0" smtClean="0">
                <a:solidFill>
                  <a:srgbClr val="222222"/>
                </a:solidFill>
                <a:cs typeface="Arial" pitchFamily="34" charset="0"/>
              </a:rPr>
              <a:t>C</a:t>
            </a:r>
            <a:r>
              <a:rPr lang="fr-FR" altLang="fr-FR" sz="2000" b="1" dirty="0" smtClean="0">
                <a:solidFill>
                  <a:srgbClr val="222222"/>
                </a:solidFill>
                <a:cs typeface="Arial" pitchFamily="34" charset="0"/>
              </a:rPr>
              <a:t>ontact</a:t>
            </a:r>
            <a:r>
              <a:rPr lang="fr-FR" altLang="fr-FR" sz="2000" b="1" dirty="0">
                <a:solidFill>
                  <a:srgbClr val="222222"/>
                </a:solidFill>
                <a:cs typeface="Arial" pitchFamily="34" charset="0"/>
              </a:rPr>
              <a:t> : </a:t>
            </a:r>
            <a:r>
              <a:rPr lang="fr-FR" altLang="fr-FR" sz="2000" b="1" dirty="0">
                <a:solidFill>
                  <a:srgbClr val="008000"/>
                </a:solidFill>
                <a:cs typeface="Arial" pitchFamily="34" charset="0"/>
              </a:rPr>
              <a:t>j.zimmerlich@carignandebordeaux.fr </a:t>
            </a:r>
            <a:endParaRPr lang="fr-FR" sz="2000" b="1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1802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</TotalTime>
  <Words>153</Words>
  <Application>Microsoft Office PowerPoint</Application>
  <PresentationFormat>Affichage à l'écran (4:3)</PresentationFormat>
  <Paragraphs>33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Arial</vt:lpstr>
      <vt:lpstr>Arial Black</vt:lpstr>
      <vt:lpstr>Café Françoise</vt:lpstr>
      <vt:lpstr>Calibri</vt:lpstr>
      <vt:lpstr>MV Boli</vt:lpstr>
      <vt:lpstr>Roboto</vt:lpstr>
      <vt:lpstr>Thème Office</vt:lpstr>
      <vt:lpstr>Présentation PowerPoint</vt:lpstr>
      <vt:lpstr>Présentation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gds laurent</dc:creator>
  <cp:lastModifiedBy>Comm</cp:lastModifiedBy>
  <cp:revision>21</cp:revision>
  <dcterms:created xsi:type="dcterms:W3CDTF">2020-09-03T20:59:16Z</dcterms:created>
  <dcterms:modified xsi:type="dcterms:W3CDTF">2020-09-10T07:50:02Z</dcterms:modified>
</cp:coreProperties>
</file>